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21"/>
  </p:notesMasterIdLst>
  <p:handoutMasterIdLst>
    <p:handoutMasterId r:id="rId22"/>
  </p:handoutMasterIdLst>
  <p:sldIdLst>
    <p:sldId id="1487" r:id="rId5"/>
    <p:sldId id="1488" r:id="rId6"/>
    <p:sldId id="1550" r:id="rId7"/>
    <p:sldId id="1551" r:id="rId8"/>
    <p:sldId id="1552" r:id="rId9"/>
    <p:sldId id="1553" r:id="rId10"/>
    <p:sldId id="1554" r:id="rId11"/>
    <p:sldId id="1556" r:id="rId12"/>
    <p:sldId id="1557" r:id="rId13"/>
    <p:sldId id="1558" r:id="rId14"/>
    <p:sldId id="1559" r:id="rId15"/>
    <p:sldId id="1560" r:id="rId16"/>
    <p:sldId id="1561" r:id="rId17"/>
    <p:sldId id="1549" r:id="rId18"/>
    <p:sldId id="1522" r:id="rId19"/>
    <p:sldId id="1523" r:id="rId20"/>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50"/>
            <p14:sldId id="1551"/>
            <p14:sldId id="1552"/>
            <p14:sldId id="1553"/>
            <p14:sldId id="1554"/>
            <p14:sldId id="1556"/>
            <p14:sldId id="1557"/>
            <p14:sldId id="1558"/>
            <p14:sldId id="1559"/>
            <p14:sldId id="1560"/>
          </p14:sldIdLst>
        </p14:section>
        <p14:section name="Closing" id="{D4E3B1CF-DD2E-4D6E-961F-E6ECD190E64E}">
          <p14:sldIdLst>
            <p14:sldId id="1561"/>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672" y="108"/>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022264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build and deploy client-side web parts using the </a:t>
            </a:r>
            <a:r>
              <a:rPr lang="en-US" dirty="0" err="1"/>
              <a:t>the</a:t>
            </a:r>
            <a:r>
              <a:rPr lang="en-US" dirty="0"/>
              <a:t> SharePoint Framework, you will need an Office 365 Tenant. </a:t>
            </a:r>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33943327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426909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1548548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SharePoint</a:t>
            </a:r>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848204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18650390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3/14/2017</a:t>
            </a:fld>
            <a:endParaRPr lang="en-US" sz="1800" kern="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15</a:t>
            </a:fld>
            <a:endParaRPr lang="en-US" sz="1800" kern="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3/14/2017</a:t>
            </a:fld>
            <a:endParaRPr lang="en-US" sz="1800" kern="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16</a:t>
            </a:fld>
            <a:endParaRPr lang="en-US" sz="1800" kern="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hyperlink" Target="http://dev.office.com/sharepoint/docs/spfx/set-up-your-developer-tenant" TargetMode="External"/><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profile.microsoft.com/RegSysProfileCenter/wizardnp.aspx?wizid=7a6e3d71-b057-49cc-b2aa-158ff23432f3&amp;lcid=1033"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s://yourtenantprefix-admin.sharepoint.com/"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hyperlink" Target="https://yourtenantprefix-admin.sharepoint.com/" TargetMode="External"/><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hyperlink" Target="https://your-sharepoint-site/_layouts/workbench.aspx"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a:t>Getting started with SharePoint Framework</a:t>
            </a:r>
          </a:p>
        </p:txBody>
      </p:sp>
      <p:sp>
        <p:nvSpPr>
          <p:cNvPr id="6" name="Text Placeholder 5"/>
          <p:cNvSpPr>
            <a:spLocks noGrp="1"/>
          </p:cNvSpPr>
          <p:nvPr>
            <p:ph type="body" sz="quarter" idx="14"/>
          </p:nvPr>
        </p:nvSpPr>
        <p:spPr/>
        <p:txBody>
          <a:bodyPr/>
          <a:lstStyle/>
          <a:p>
            <a:r>
              <a:rPr lang="en-US"/>
              <a:t>Setup Office 365 tenant</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8" y="2125662"/>
            <a:ext cx="9144000" cy="1098762"/>
          </a:xfrm>
        </p:spPr>
        <p:txBody>
          <a:bodyPr/>
          <a:lstStyle/>
          <a:p>
            <a:pPr defTabSz="931767" fontAlgn="base">
              <a:spcAft>
                <a:spcPct val="0"/>
              </a:spcAft>
              <a:defRPr/>
            </a:pPr>
            <a:r>
              <a:rPr lang="en-US" kern="0">
                <a:ln>
                  <a:solidFill>
                    <a:srgbClr val="0072C6">
                      <a:alpha val="0"/>
                    </a:srgbClr>
                  </a:solidFill>
                </a:ln>
                <a:solidFill>
                  <a:srgbClr val="FFFFFF"/>
                </a:solidFill>
              </a:rPr>
              <a:t>Verifying configuration</a:t>
            </a:r>
          </a:p>
        </p:txBody>
      </p:sp>
    </p:spTree>
    <p:extLst>
      <p:ext uri="{BB962C8B-B14F-4D97-AF65-F5344CB8AC3E}">
        <p14:creationId xmlns:p14="http://schemas.microsoft.com/office/powerpoint/2010/main" val="198546682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738664"/>
          </a:xfrm>
        </p:spPr>
        <p:txBody>
          <a:bodyPr/>
          <a:lstStyle/>
          <a:p>
            <a:r>
              <a:rPr lang="en-US"/>
              <a:t>Install Hello World Client-side web part and test</a:t>
            </a:r>
            <a:endParaRPr lang="fi-FI"/>
          </a:p>
        </p:txBody>
      </p:sp>
      <p:sp>
        <p:nvSpPr>
          <p:cNvPr id="2" name="Title 1"/>
          <p:cNvSpPr>
            <a:spLocks noGrp="1"/>
          </p:cNvSpPr>
          <p:nvPr>
            <p:ph type="title"/>
          </p:nvPr>
        </p:nvSpPr>
        <p:spPr/>
        <p:txBody>
          <a:bodyPr/>
          <a:lstStyle/>
          <a:p>
            <a:r>
              <a:rPr lang="en-US"/>
              <a:t>Verify It All Works</a:t>
            </a:r>
            <a:endParaRPr lang="fi-FI"/>
          </a:p>
        </p:txBody>
      </p:sp>
    </p:spTree>
    <p:extLst>
      <p:ext uri="{BB962C8B-B14F-4D97-AF65-F5344CB8AC3E}">
        <p14:creationId xmlns:p14="http://schemas.microsoft.com/office/powerpoint/2010/main" val="104953319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endParaRPr lang="fi-FI"/>
          </a:p>
        </p:txBody>
      </p:sp>
      <p:sp>
        <p:nvSpPr>
          <p:cNvPr id="6" name="Text Placeholder 5"/>
          <p:cNvSpPr>
            <a:spLocks noGrp="1"/>
          </p:cNvSpPr>
          <p:nvPr>
            <p:ph type="body" sz="quarter" idx="12"/>
          </p:nvPr>
        </p:nvSpPr>
        <p:spPr/>
        <p:txBody>
          <a:bodyPr/>
          <a:lstStyle/>
          <a:p>
            <a:r>
              <a:rPr lang="en-US"/>
              <a:t>Verifying Configuration</a:t>
            </a:r>
            <a:endParaRPr lang="fi-FI"/>
          </a:p>
        </p:txBody>
      </p:sp>
    </p:spTree>
    <p:extLst>
      <p:ext uri="{BB962C8B-B14F-4D97-AF65-F5344CB8AC3E}">
        <p14:creationId xmlns:p14="http://schemas.microsoft.com/office/powerpoint/2010/main" val="3629931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Configurations to Office 365 tenant</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Verifying configuration</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8020284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a:solidFill>
                  <a:schemeClr val="bg1"/>
                </a:solidFill>
              </a:rPr>
              <a:t>Code samples and solutions</a:t>
            </a:r>
          </a:p>
          <a:p>
            <a:pPr marL="0" indent="0">
              <a:spcBef>
                <a:spcPts val="1799"/>
              </a:spcBef>
              <a:buNone/>
            </a:pPr>
            <a:r>
              <a:rPr lang="en-US" sz="3198">
                <a:solidFill>
                  <a:schemeClr val="bg1"/>
                </a:solidFill>
              </a:rPr>
              <a:t>Reusable components</a:t>
            </a:r>
          </a:p>
          <a:p>
            <a:pPr marL="0" indent="0">
              <a:spcBef>
                <a:spcPts val="1799"/>
              </a:spcBef>
              <a:buNone/>
            </a:pPr>
            <a:r>
              <a:rPr lang="en-US" sz="3198">
                <a:solidFill>
                  <a:schemeClr val="bg1"/>
                </a:solidFill>
              </a:rPr>
              <a:t>Guidance documentation</a:t>
            </a:r>
          </a:p>
          <a:p>
            <a:pPr marL="0" indent="0">
              <a:spcBef>
                <a:spcPts val="1799"/>
              </a:spcBef>
              <a:buNone/>
            </a:pPr>
            <a:r>
              <a:rPr lang="en-US" sz="3198">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a:solidFill>
                  <a:schemeClr val="bg1"/>
                </a:solidFill>
              </a:rPr>
              <a:t>SharePoint Framework</a:t>
            </a:r>
          </a:p>
          <a:p>
            <a:pPr marL="0" indent="0">
              <a:spcBef>
                <a:spcPts val="1799"/>
              </a:spcBef>
              <a:buNone/>
            </a:pPr>
            <a:r>
              <a:rPr lang="en-US" sz="3198">
                <a:solidFill>
                  <a:schemeClr val="bg1"/>
                </a:solidFill>
              </a:rPr>
              <a:t>SharePoint add-ins</a:t>
            </a:r>
          </a:p>
          <a:p>
            <a:pPr marL="0" indent="0">
              <a:spcBef>
                <a:spcPts val="1799"/>
              </a:spcBef>
              <a:buNone/>
            </a:pPr>
            <a:r>
              <a:rPr lang="en-US" sz="3198">
                <a:solidFill>
                  <a:schemeClr val="bg1"/>
                </a:solidFill>
              </a:rPr>
              <a:t>Microsoft Graph</a:t>
            </a:r>
          </a:p>
          <a:p>
            <a:pPr marL="0" indent="0">
              <a:spcBef>
                <a:spcPts val="1799"/>
              </a:spcBef>
              <a:buNone/>
            </a:pPr>
            <a:r>
              <a:rPr lang="en-US" sz="3198">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a:p>
                <a:pPr defTabSz="932319"/>
                <a:endParaRPr lang="en-US" sz="1835">
                  <a:solidFill>
                    <a:srgbClr val="404040"/>
                  </a:solidFill>
                </a:endParaRPr>
              </a:p>
              <a:p>
                <a:pPr defTabSz="932319"/>
                <a:endParaRPr lang="en-US" sz="1835">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a:solidFill>
                  <a:schemeClr val="tx1">
                    <a:lumMod val="75000"/>
                  </a:schemeClr>
                </a:solidFill>
                <a:latin typeface="+mj-lt"/>
              </a:rPr>
              <a:t>Sharing is caring…</a:t>
            </a:r>
            <a:endParaRPr lang="fi-FI" sz="4896" spc="-71">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a:solidFill>
                  <a:schemeClr val="tx2"/>
                </a:solidFill>
                <a:latin typeface="+mj-lt"/>
              </a:rPr>
              <a:t>http://aka.ms/SharePointPnP</a:t>
            </a:r>
            <a:endParaRPr lang="fi-FI" sz="4080" b="1" spc="-71">
              <a:solidFill>
                <a:schemeClr val="tx2"/>
              </a:solidFill>
              <a:latin typeface="+mj-lt"/>
            </a:endParaRPr>
          </a:p>
        </p:txBody>
      </p:sp>
    </p:spTree>
    <p:extLst>
      <p:ext uri="{BB962C8B-B14F-4D97-AF65-F5344CB8AC3E}">
        <p14:creationId xmlns:p14="http://schemas.microsoft.com/office/powerpoint/2010/main" val="698875399"/>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Configurations to Office 365 tenant</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Verifying configuration</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a:ln>
                    <a:solidFill>
                      <a:srgbClr val="0072C6">
                        <a:alpha val="0"/>
                      </a:srgbClr>
                    </a:solidFill>
                  </a:ln>
                  <a:solidFill>
                    <a:srgbClr val="FFFFFF"/>
                  </a:solidFill>
                  <a:latin typeface="Segoe UI Light"/>
                </a:rPr>
                <a:t>Q&amp;A</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8" y="2125662"/>
            <a:ext cx="9144000" cy="2012859"/>
          </a:xfrm>
        </p:spPr>
        <p:txBody>
          <a:bodyPr/>
          <a:lstStyle/>
          <a:p>
            <a:pPr defTabSz="931767" fontAlgn="base">
              <a:spcAft>
                <a:spcPct val="0"/>
              </a:spcAft>
              <a:defRPr/>
            </a:pPr>
            <a:r>
              <a:rPr lang="en-US" kern="0">
                <a:ln>
                  <a:solidFill>
                    <a:srgbClr val="0072C6">
                      <a:alpha val="0"/>
                    </a:srgbClr>
                  </a:solidFill>
                </a:ln>
                <a:solidFill>
                  <a:srgbClr val="FFFFFF"/>
                </a:solidFill>
              </a:rPr>
              <a:t>Configurations to Office 365 tenant</a:t>
            </a:r>
          </a:p>
        </p:txBody>
      </p:sp>
    </p:spTree>
    <p:extLst>
      <p:ext uri="{BB962C8B-B14F-4D97-AF65-F5344CB8AC3E}">
        <p14:creationId xmlns:p14="http://schemas.microsoft.com/office/powerpoint/2010/main" val="101572038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3921073"/>
          </a:xfrm>
        </p:spPr>
        <p:txBody>
          <a:bodyPr/>
          <a:lstStyle/>
          <a:p>
            <a:r>
              <a:rPr lang="en-US"/>
              <a:t>Sign up for an Office 365 Developer Tenant</a:t>
            </a:r>
          </a:p>
          <a:p>
            <a:r>
              <a:rPr lang="en-US"/>
              <a:t>Create app catalog site</a:t>
            </a:r>
          </a:p>
          <a:p>
            <a:r>
              <a:rPr lang="en-US"/>
              <a:t>Create a new Developer Site collection</a:t>
            </a:r>
          </a:p>
          <a:p>
            <a:r>
              <a:rPr lang="en-US"/>
              <a:t>SharePoint Workbench</a:t>
            </a:r>
          </a:p>
          <a:p>
            <a:endParaRPr lang="en-US"/>
          </a:p>
          <a:p>
            <a:pPr marL="0" indent="0">
              <a:buNone/>
            </a:pPr>
            <a:r>
              <a:rPr lang="en-US" sz="2800">
                <a:hlinkClick r:id="rId3"/>
              </a:rPr>
              <a:t>http://dev.office.com/sharepoint/docs/spfx/set-up-your-developer-tenant</a:t>
            </a:r>
            <a:r>
              <a:rPr lang="en-US" sz="2800"/>
              <a:t> </a:t>
            </a:r>
          </a:p>
        </p:txBody>
      </p:sp>
      <p:sp>
        <p:nvSpPr>
          <p:cNvPr id="3" name="Title 2"/>
          <p:cNvSpPr>
            <a:spLocks noGrp="1"/>
          </p:cNvSpPr>
          <p:nvPr>
            <p:ph type="title"/>
          </p:nvPr>
        </p:nvSpPr>
        <p:spPr/>
        <p:txBody>
          <a:bodyPr/>
          <a:lstStyle/>
          <a:p>
            <a:r>
              <a:rPr lang="en-US"/>
              <a:t>Office 365 Developer Tenant Setup Steps</a:t>
            </a:r>
          </a:p>
        </p:txBody>
      </p:sp>
    </p:spTree>
    <p:extLst>
      <p:ext uri="{BB962C8B-B14F-4D97-AF65-F5344CB8AC3E}">
        <p14:creationId xmlns:p14="http://schemas.microsoft.com/office/powerpoint/2010/main" val="425301922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2646878"/>
          </a:xfrm>
        </p:spPr>
        <p:txBody>
          <a:bodyPr vert="horz" wrap="square" lIns="146304" tIns="91440" rIns="146304" bIns="91440" rtlCol="0" anchor="t">
            <a:spAutoFit/>
          </a:bodyPr>
          <a:lstStyle/>
          <a:p>
            <a:endParaRPr lang="en-US"/>
          </a:p>
          <a:p>
            <a:r>
              <a:rPr lang="en-US"/>
              <a:t>Sign up for the </a:t>
            </a:r>
            <a:r>
              <a:rPr lang="en-US">
                <a:hlinkClick r:id="rId3"/>
              </a:rPr>
              <a:t>Office Developer Program</a:t>
            </a:r>
            <a:r>
              <a:rPr lang="en-US"/>
              <a:t>. </a:t>
            </a:r>
          </a:p>
          <a:p>
            <a:r>
              <a:rPr lang="en-US"/>
              <a:t>You will receive a welcome mail with a link to sign up for an Office 365 Developer Tenant.</a:t>
            </a:r>
          </a:p>
        </p:txBody>
      </p:sp>
      <p:sp>
        <p:nvSpPr>
          <p:cNvPr id="3" name="Title 2"/>
          <p:cNvSpPr>
            <a:spLocks noGrp="1"/>
          </p:cNvSpPr>
          <p:nvPr>
            <p:ph type="title"/>
          </p:nvPr>
        </p:nvSpPr>
        <p:spPr/>
        <p:txBody>
          <a:bodyPr/>
          <a:lstStyle/>
          <a:p>
            <a:r>
              <a:rPr lang="en-US"/>
              <a:t>Sign up for an Office 365 Developer Tenant</a:t>
            </a:r>
          </a:p>
        </p:txBody>
      </p:sp>
    </p:spTree>
    <p:extLst>
      <p:ext uri="{BB962C8B-B14F-4D97-AF65-F5344CB8AC3E}">
        <p14:creationId xmlns:p14="http://schemas.microsoft.com/office/powerpoint/2010/main" val="104505679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72464"/>
          </a:xfrm>
        </p:spPr>
        <p:txBody>
          <a:bodyPr/>
          <a:lstStyle/>
          <a:p>
            <a:pPr marL="0" indent="0">
              <a:buNone/>
            </a:pPr>
            <a:r>
              <a:rPr lang="en-US" sz="2800">
                <a:hlinkClick r:id="rId3"/>
              </a:rPr>
              <a:t>https://yourtenantprefix-admin.sharepoint.com</a:t>
            </a:r>
            <a:r>
              <a:rPr lang="en-US" sz="2800"/>
              <a:t> </a:t>
            </a:r>
          </a:p>
        </p:txBody>
      </p:sp>
      <p:sp>
        <p:nvSpPr>
          <p:cNvPr id="3" name="Title 2"/>
          <p:cNvSpPr>
            <a:spLocks noGrp="1"/>
          </p:cNvSpPr>
          <p:nvPr>
            <p:ph type="title"/>
          </p:nvPr>
        </p:nvSpPr>
        <p:spPr/>
        <p:txBody>
          <a:bodyPr/>
          <a:lstStyle/>
          <a:p>
            <a:r>
              <a:rPr lang="en-US"/>
              <a:t>Create app catalog site</a:t>
            </a:r>
          </a:p>
        </p:txBody>
      </p:sp>
      <p:pic>
        <p:nvPicPr>
          <p:cNvPr id="5" name="Picture 4"/>
          <p:cNvPicPr>
            <a:picLocks noChangeAspect="1"/>
          </p:cNvPicPr>
          <p:nvPr/>
        </p:nvPicPr>
        <p:blipFill>
          <a:blip r:embed="rId4"/>
          <a:stretch>
            <a:fillRect/>
          </a:stretch>
        </p:blipFill>
        <p:spPr>
          <a:xfrm>
            <a:off x="472406" y="2057102"/>
            <a:ext cx="6819900" cy="4248150"/>
          </a:xfrm>
          <a:prstGeom prst="rect">
            <a:avLst/>
          </a:prstGeom>
        </p:spPr>
      </p:pic>
    </p:spTree>
    <p:extLst>
      <p:ext uri="{BB962C8B-B14F-4D97-AF65-F5344CB8AC3E}">
        <p14:creationId xmlns:p14="http://schemas.microsoft.com/office/powerpoint/2010/main" val="15655653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72464"/>
          </a:xfrm>
        </p:spPr>
        <p:txBody>
          <a:bodyPr/>
          <a:lstStyle/>
          <a:p>
            <a:pPr marL="0" indent="0">
              <a:buNone/>
            </a:pPr>
            <a:r>
              <a:rPr lang="en-US" sz="2800">
                <a:hlinkClick r:id="rId3"/>
              </a:rPr>
              <a:t>https://yourtenantprefix-admin.sharepoint.com</a:t>
            </a:r>
            <a:r>
              <a:rPr lang="en-US" sz="2800"/>
              <a:t> </a:t>
            </a:r>
          </a:p>
        </p:txBody>
      </p:sp>
      <p:sp>
        <p:nvSpPr>
          <p:cNvPr id="3" name="Title 2"/>
          <p:cNvSpPr>
            <a:spLocks noGrp="1"/>
          </p:cNvSpPr>
          <p:nvPr>
            <p:ph type="title"/>
          </p:nvPr>
        </p:nvSpPr>
        <p:spPr/>
        <p:txBody>
          <a:bodyPr/>
          <a:lstStyle/>
          <a:p>
            <a:r>
              <a:rPr lang="en-US"/>
              <a:t>Create a new Developer Site collection</a:t>
            </a:r>
          </a:p>
        </p:txBody>
      </p:sp>
      <p:pic>
        <p:nvPicPr>
          <p:cNvPr id="6" name="Picture 5"/>
          <p:cNvPicPr>
            <a:picLocks noChangeAspect="1"/>
          </p:cNvPicPr>
          <p:nvPr/>
        </p:nvPicPr>
        <p:blipFill>
          <a:blip r:embed="rId4"/>
          <a:stretch>
            <a:fillRect/>
          </a:stretch>
        </p:blipFill>
        <p:spPr>
          <a:xfrm>
            <a:off x="5930205" y="1779679"/>
            <a:ext cx="5631152" cy="4533255"/>
          </a:xfrm>
          <a:prstGeom prst="rect">
            <a:avLst/>
          </a:prstGeom>
        </p:spPr>
      </p:pic>
      <p:pic>
        <p:nvPicPr>
          <p:cNvPr id="7" name="Picture 6"/>
          <p:cNvPicPr>
            <a:picLocks noChangeAspect="1"/>
          </p:cNvPicPr>
          <p:nvPr/>
        </p:nvPicPr>
        <p:blipFill>
          <a:blip r:embed="rId5"/>
          <a:stretch>
            <a:fillRect/>
          </a:stretch>
        </p:blipFill>
        <p:spPr>
          <a:xfrm>
            <a:off x="1154028" y="2798467"/>
            <a:ext cx="3829247" cy="2495678"/>
          </a:xfrm>
          <a:prstGeom prst="rect">
            <a:avLst/>
          </a:prstGeom>
        </p:spPr>
      </p:pic>
    </p:spTree>
    <p:extLst>
      <p:ext uri="{BB962C8B-B14F-4D97-AF65-F5344CB8AC3E}">
        <p14:creationId xmlns:p14="http://schemas.microsoft.com/office/powerpoint/2010/main" val="227890529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434239"/>
          </a:xfrm>
        </p:spPr>
        <p:txBody>
          <a:bodyPr/>
          <a:lstStyle/>
          <a:p>
            <a:pPr marL="0" indent="0">
              <a:buNone/>
            </a:pPr>
            <a:r>
              <a:rPr lang="en-US" sz="2800"/>
              <a:t>You can access the SharePoint Workbench from any SharePoint site in your tenancy by browsing to the following URL:</a:t>
            </a:r>
          </a:p>
          <a:p>
            <a:pPr marL="0" indent="0">
              <a:buNone/>
            </a:pPr>
            <a:r>
              <a:rPr lang="en-US" sz="2800">
                <a:hlinkClick r:id="rId3"/>
              </a:rPr>
              <a:t>https://</a:t>
            </a:r>
            <a:r>
              <a:rPr lang="en-US" altLang="en-US" sz="2800">
                <a:hlinkClick r:id="rId3"/>
              </a:rPr>
              <a:t>your-sharepoint-site/_layouts/workbench.aspx</a:t>
            </a:r>
            <a:r>
              <a:rPr lang="en-US" altLang="en-US" sz="2800"/>
              <a:t> </a:t>
            </a:r>
            <a:endParaRPr lang="en-US" sz="2800"/>
          </a:p>
        </p:txBody>
      </p:sp>
      <p:sp>
        <p:nvSpPr>
          <p:cNvPr id="3" name="Title 2"/>
          <p:cNvSpPr>
            <a:spLocks noGrp="1"/>
          </p:cNvSpPr>
          <p:nvPr>
            <p:ph type="title"/>
          </p:nvPr>
        </p:nvSpPr>
        <p:spPr/>
        <p:txBody>
          <a:bodyPr/>
          <a:lstStyle/>
          <a:p>
            <a:r>
              <a:rPr lang="en-US"/>
              <a:t>SharePoint workbench</a:t>
            </a:r>
          </a:p>
        </p:txBody>
      </p:sp>
    </p:spTree>
    <p:extLst>
      <p:ext uri="{BB962C8B-B14F-4D97-AF65-F5344CB8AC3E}">
        <p14:creationId xmlns:p14="http://schemas.microsoft.com/office/powerpoint/2010/main" val="110348296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DEMO</a:t>
            </a:r>
            <a:endParaRPr lang="fi-FI"/>
          </a:p>
        </p:txBody>
      </p:sp>
      <p:sp>
        <p:nvSpPr>
          <p:cNvPr id="6" name="Text Placeholder 5"/>
          <p:cNvSpPr>
            <a:spLocks noGrp="1"/>
          </p:cNvSpPr>
          <p:nvPr>
            <p:ph type="body" sz="quarter" idx="12"/>
          </p:nvPr>
        </p:nvSpPr>
        <p:spPr/>
        <p:txBody>
          <a:bodyPr/>
          <a:lstStyle/>
          <a:p>
            <a:r>
              <a:rPr lang="en-US"/>
              <a:t>Configuring Your Office 365 Environment</a:t>
            </a:r>
            <a:endParaRPr lang="fi-FI"/>
          </a:p>
        </p:txBody>
      </p:sp>
    </p:spTree>
    <p:extLst>
      <p:ext uri="{BB962C8B-B14F-4D97-AF65-F5344CB8AC3E}">
        <p14:creationId xmlns:p14="http://schemas.microsoft.com/office/powerpoint/2010/main" val="13499098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B47A7505-B5C7-4EC4-A617-2672CFDA93E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15</TotalTime>
  <Words>623</Words>
  <Application>Microsoft Office PowerPoint</Application>
  <PresentationFormat>Custom</PresentationFormat>
  <Paragraphs>104</Paragraphs>
  <Slides>16</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Consolas</vt:lpstr>
      <vt:lpstr>Segoe UI</vt:lpstr>
      <vt:lpstr>Segoe UI Light</vt:lpstr>
      <vt:lpstr>Wingdings</vt:lpstr>
      <vt:lpstr>5-30719_SharePoint_Team_Template_Light</vt:lpstr>
      <vt:lpstr>Getting started with SharePoint Framework</vt:lpstr>
      <vt:lpstr>Agenda</vt:lpstr>
      <vt:lpstr>Configurations to Office 365 tenant</vt:lpstr>
      <vt:lpstr>Office 365 Developer Tenant Setup Steps</vt:lpstr>
      <vt:lpstr>Sign up for an Office 365 Developer Tenant</vt:lpstr>
      <vt:lpstr>Create app catalog site</vt:lpstr>
      <vt:lpstr>Create a new Developer Site collection</vt:lpstr>
      <vt:lpstr>SharePoint workbench</vt:lpstr>
      <vt:lpstr>DEMO</vt:lpstr>
      <vt:lpstr>Verifying configuration</vt:lpstr>
      <vt:lpstr>Verify It All Works</vt:lpstr>
      <vt:lpstr>DEMO</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started with SharePoint Framework</dc:title>
  <cp:lastModifiedBy>Luiz Lu</cp:lastModifiedBy>
  <cp:revision>4</cp:revision>
  <dcterms:modified xsi:type="dcterms:W3CDTF">2017-03-14T01:40:56Z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